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8"/>
  </p:handoutMasterIdLst>
  <p:sldIdLst>
    <p:sldId id="256" r:id="rId2"/>
    <p:sldId id="396" r:id="rId3"/>
    <p:sldId id="334" r:id="rId4"/>
    <p:sldId id="389" r:id="rId5"/>
    <p:sldId id="390" r:id="rId6"/>
    <p:sldId id="391" r:id="rId7"/>
    <p:sldId id="340" r:id="rId8"/>
    <p:sldId id="408" r:id="rId9"/>
    <p:sldId id="398" r:id="rId10"/>
    <p:sldId id="332" r:id="rId11"/>
    <p:sldId id="402" r:id="rId12"/>
    <p:sldId id="395" r:id="rId13"/>
    <p:sldId id="333" r:id="rId14"/>
    <p:sldId id="336" r:id="rId15"/>
    <p:sldId id="405" r:id="rId16"/>
    <p:sldId id="406" r:id="rId17"/>
    <p:sldId id="331" r:id="rId18"/>
    <p:sldId id="369" r:id="rId19"/>
    <p:sldId id="410" r:id="rId20"/>
    <p:sldId id="354" r:id="rId21"/>
    <p:sldId id="399" r:id="rId22"/>
    <p:sldId id="356" r:id="rId23"/>
    <p:sldId id="357" r:id="rId24"/>
    <p:sldId id="409" r:id="rId25"/>
    <p:sldId id="359" r:id="rId26"/>
    <p:sldId id="360" r:id="rId27"/>
    <p:sldId id="400" r:id="rId28"/>
    <p:sldId id="362" r:id="rId29"/>
    <p:sldId id="363" r:id="rId30"/>
    <p:sldId id="364" r:id="rId31"/>
    <p:sldId id="365" r:id="rId32"/>
    <p:sldId id="366" r:id="rId33"/>
    <p:sldId id="411" r:id="rId34"/>
    <p:sldId id="412" r:id="rId35"/>
    <p:sldId id="413" r:id="rId36"/>
    <p:sldId id="326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lvie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8D218-C9D5-46CF-9B67-055DB5B568AF}" type="datetimeFigureOut">
              <a:rPr lang="pt-BR" smtClean="0"/>
              <a:pPr/>
              <a:t>22/04/2022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CE512-606C-467D-B3CA-2BC259D401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750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fr-CH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fr-CH"/>
          </a:p>
        </p:txBody>
      </p:sp>
    </p:spTree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</p:spTree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fr-CH"/>
          </a:p>
        </p:txBody>
      </p:sp>
    </p:spTree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fr-CH"/>
          </a:p>
        </p:txBody>
      </p:sp>
    </p:spTree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CH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C7FD347-5CA0-403C-9213-3069E0AA43E4}" type="datetimeFigureOut">
              <a:rPr lang="fr-CH" smtClean="0"/>
              <a:pPr/>
              <a:t>22.04.2022</a:t>
            </a:fld>
            <a:endParaRPr lang="fr-CH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DE96A89D-B10C-4B63-8C13-7755F9AB03F0}" type="slidenum">
              <a:rPr lang="fr-CH" smtClean="0"/>
              <a:pPr/>
              <a:t>‹nº›</a:t>
            </a:fld>
            <a:endParaRPr lang="fr-CH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0.jpeg"/><Relationship Id="rId7" Type="http://schemas.openxmlformats.org/officeDocument/2006/relationships/slide" Target="slide1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slide" Target="slide36.xml"/><Relationship Id="rId5" Type="http://schemas.openxmlformats.org/officeDocument/2006/relationships/slide" Target="slide22.xml"/><Relationship Id="rId10" Type="http://schemas.openxmlformats.org/officeDocument/2006/relationships/slide" Target="slide34.xml"/><Relationship Id="rId4" Type="http://schemas.openxmlformats.org/officeDocument/2006/relationships/slide" Target="slide17.xml"/><Relationship Id="rId9" Type="http://schemas.openxmlformats.org/officeDocument/2006/relationships/slide" Target="slide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4234" y="260649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pt-BR" cap="all" dirty="0"/>
              <a:t>Apresentação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158" y="1785926"/>
            <a:ext cx="8501122" cy="1466848"/>
          </a:xfrm>
        </p:spPr>
        <p:txBody>
          <a:bodyPr>
            <a:normAutofit/>
          </a:bodyPr>
          <a:lstStyle/>
          <a:p>
            <a:pPr algn="ctr"/>
            <a:r>
              <a:rPr lang="pt-BR" dirty="0" err="1"/>
              <a:t>Secoya</a:t>
            </a:r>
            <a:endParaRPr lang="pt-BR" dirty="0"/>
          </a:p>
        </p:txBody>
      </p:sp>
      <p:pic>
        <p:nvPicPr>
          <p:cNvPr id="7" name="Imagem 6" descr="logo Seco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00108"/>
            <a:ext cx="1643074" cy="1594026"/>
          </a:xfrm>
          <a:prstGeom prst="rect">
            <a:avLst/>
          </a:prstGeom>
        </p:spPr>
      </p:pic>
      <p:pic>
        <p:nvPicPr>
          <p:cNvPr id="8" name="Picture 2" descr="o novo_amazonas cóp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000372"/>
            <a:ext cx="5093758" cy="346361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529599"/>
          </a:xfrm>
        </p:spPr>
        <p:txBody>
          <a:bodyPr/>
          <a:lstStyle/>
          <a:p>
            <a:pPr>
              <a:buNone/>
            </a:pPr>
            <a:r>
              <a:rPr lang="en-US" dirty="0" err="1"/>
              <a:t>Apoio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processo</a:t>
            </a:r>
            <a:r>
              <a:rPr lang="en-US" dirty="0"/>
              <a:t> </a:t>
            </a:r>
            <a:r>
              <a:rPr lang="en-US" dirty="0" err="1"/>
              <a:t>organizativo</a:t>
            </a:r>
            <a:endParaRPr lang="pt-BR" dirty="0"/>
          </a:p>
        </p:txBody>
      </p:sp>
      <p:pic>
        <p:nvPicPr>
          <p:cNvPr id="4" name="Imagem 3" descr="DSC0836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0694" y="1857364"/>
            <a:ext cx="2857520" cy="221457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Plenário da Assembleia constitutiva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348" y="1857364"/>
            <a:ext cx="3071834" cy="221457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 descr="DSC0473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3355" y="4429132"/>
            <a:ext cx="2817291" cy="2057959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605520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FB53CE-A162-462F-B400-ECEE8B8C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Luta por direitos  específicos e de cidadania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E0AFCEB4-7DEA-4DB1-A3B4-7D727DC1C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Imagens – reunião Seduc – outras </a:t>
            </a:r>
          </a:p>
        </p:txBody>
      </p:sp>
      <p:pic>
        <p:nvPicPr>
          <p:cNvPr id="4" name="Picture 4" descr="P1010122">
            <a:extLst>
              <a:ext uri="{FF2B5EF4-FFF2-40B4-BE49-F238E27FC236}">
                <a16:creationId xmlns:a16="http://schemas.microsoft.com/office/drawing/2014/main" xmlns="" id="{B3B5932E-5139-4014-87D5-ABFB6D19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96" y="3861048"/>
            <a:ext cx="3305340" cy="2479005"/>
          </a:xfrm>
          <a:prstGeom prst="rect">
            <a:avLst/>
          </a:prstGeom>
          <a:noFill/>
        </p:spPr>
      </p:pic>
      <p:pic>
        <p:nvPicPr>
          <p:cNvPr id="5" name="Picture 4" descr="Padauiri 222">
            <a:extLst>
              <a:ext uri="{FF2B5EF4-FFF2-40B4-BE49-F238E27FC236}">
                <a16:creationId xmlns:a16="http://schemas.microsoft.com/office/drawing/2014/main" xmlns="" id="{753B1CF2-DE8C-47C6-9800-CDCAF5964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6" y="3785306"/>
            <a:ext cx="3515883" cy="2636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064657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 descr="E:\Documentos\SECOYA\Yanomami\II ASSEMBLEIA YANOMAMI 2011\Fotos II Assembleia\Diego Janatã - COIAB\Assembleia\Ass Yanomami (299).JPG">
            <a:extLst>
              <a:ext uri="{FF2B5EF4-FFF2-40B4-BE49-F238E27FC236}">
                <a16:creationId xmlns:a16="http://schemas.microsoft.com/office/drawing/2014/main" xmlns="" id="{3AA93E03-CC2C-4157-92C7-FDA944F61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24" y="8032"/>
            <a:ext cx="4766159" cy="3574619"/>
          </a:xfrm>
          <a:prstGeom prst="rect">
            <a:avLst/>
          </a:prstGeom>
          <a:noFill/>
        </p:spPr>
      </p:pic>
      <p:pic>
        <p:nvPicPr>
          <p:cNvPr id="7" name="Picture 2" descr="E:\Documentos\SECOYA\Yanomami\II ASSEMBLEIA YANOMAMI 2011\Fotos II Assembleia\Diego Janatã - COIAB\Xapono\Yanomami  (49).JPG">
            <a:extLst>
              <a:ext uri="{FF2B5EF4-FFF2-40B4-BE49-F238E27FC236}">
                <a16:creationId xmlns:a16="http://schemas.microsoft.com/office/drawing/2014/main" xmlns="" id="{B27D3F96-EE55-48FC-945C-16C58BAE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336" y="3140968"/>
            <a:ext cx="5012111" cy="3717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101676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95928"/>
            <a:ext cx="8507288" cy="469787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t-BR" sz="4400" dirty="0"/>
          </a:p>
        </p:txBody>
      </p:sp>
      <p:pic>
        <p:nvPicPr>
          <p:cNvPr id="6" name="Image 4" descr="P1030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324" y="1580648"/>
            <a:ext cx="2880320" cy="2160240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5" descr="DSC07653.JPG"/>
          <p:cNvPicPr>
            <a:picLocks noChangeAspect="1"/>
          </p:cNvPicPr>
          <p:nvPr/>
        </p:nvPicPr>
        <p:blipFill>
          <a:blip r:embed="rId3" cstate="print"/>
          <a:srcRect r="35825"/>
          <a:stretch>
            <a:fillRect/>
          </a:stretch>
        </p:blipFill>
        <p:spPr>
          <a:xfrm>
            <a:off x="5950558" y="2060848"/>
            <a:ext cx="2587816" cy="3024336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 6" descr="P1010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4114" y="3717032"/>
            <a:ext cx="3059832" cy="2294874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FB74EA8A-964F-4251-89B3-58D43A5B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EDUCAÇÃO EM SAÚDE </a:t>
            </a:r>
          </a:p>
        </p:txBody>
      </p:sp>
    </p:spTree>
    <p:extLst>
      <p:ext uri="{BB962C8B-B14F-4D97-AF65-F5344CB8AC3E}">
        <p14:creationId xmlns:p14="http://schemas.microsoft.com/office/powerpoint/2010/main" val="2383183622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err="1"/>
              <a:t>Objetivos</a:t>
            </a:r>
            <a:r>
              <a:rPr lang="fr-CH" dirty="0"/>
              <a:t> e </a:t>
            </a:r>
            <a:r>
              <a:rPr lang="fr-CH" dirty="0" err="1"/>
              <a:t>resultados</a:t>
            </a:r>
            <a:r>
              <a:rPr lang="fr-CH" dirty="0"/>
              <a:t> </a:t>
            </a:r>
            <a:r>
              <a:rPr lang="fr-CH" dirty="0" err="1"/>
              <a:t>esperados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>
            <a:normAutofit/>
          </a:bodyPr>
          <a:lstStyle/>
          <a:p>
            <a:pPr>
              <a:buNone/>
            </a:pPr>
            <a:endParaRPr lang="pt-BR" b="1" dirty="0"/>
          </a:p>
          <a:p>
            <a:pPr algn="just">
              <a:buFont typeface="Wingdings" pitchFamily="2" charset="2"/>
              <a:buChar char="§"/>
            </a:pPr>
            <a:r>
              <a:rPr lang="pt-BR" sz="2800" dirty="0"/>
              <a:t>Redução da desnutrição infantil nas crianças de 0 a 5 anos com a participação das mulheres;</a:t>
            </a:r>
          </a:p>
          <a:p>
            <a:pPr algn="just">
              <a:buFont typeface="Wingdings" pitchFamily="2" charset="2"/>
              <a:buChar char="§"/>
            </a:pPr>
            <a:r>
              <a:rPr lang="pt-BR" sz="2800" dirty="0"/>
              <a:t>Consolidar uma rede de Agentes Indígenas de Saúde –AIS e de Agentes de Saneamento – AISAN;</a:t>
            </a:r>
          </a:p>
          <a:p>
            <a:pPr algn="just">
              <a:buFont typeface="Wingdings" pitchFamily="2" charset="2"/>
              <a:buChar char="§"/>
            </a:pPr>
            <a:r>
              <a:rPr lang="pt-BR" sz="2800" dirty="0"/>
              <a:t>Estimular a participação das mulheres no processo participativo Yanomami;</a:t>
            </a:r>
          </a:p>
          <a:p>
            <a:pPr algn="just">
              <a:buFont typeface="Wingdings" pitchFamily="2" charset="2"/>
              <a:buChar char="§"/>
            </a:pPr>
            <a:r>
              <a:rPr lang="pt-BR" sz="2800" dirty="0"/>
              <a:t>Realizar a gestão do lixo. </a:t>
            </a:r>
          </a:p>
          <a:p>
            <a:pPr algn="just">
              <a:buFont typeface="Wingdings" pitchFamily="2" charset="2"/>
              <a:buChar char="§"/>
            </a:pPr>
            <a:endParaRPr lang="pt-BR" sz="2900" dirty="0"/>
          </a:p>
          <a:p>
            <a:pPr algn="just">
              <a:buNone/>
            </a:pPr>
            <a:endParaRPr lang="fr-CH" sz="2900" dirty="0"/>
          </a:p>
          <a:p>
            <a:pPr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32433089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E418D1-7C8C-469A-9CB3-6629D124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1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Capacitação de AIS e de AISAN</a:t>
            </a:r>
          </a:p>
        </p:txBody>
      </p:sp>
      <p:pic>
        <p:nvPicPr>
          <p:cNvPr id="4" name="Marcador de Posição de Conteúdo 3" descr="DSCN0271.JPG">
            <a:extLst>
              <a:ext uri="{FF2B5EF4-FFF2-40B4-BE49-F238E27FC236}">
                <a16:creationId xmlns:a16="http://schemas.microsoft.com/office/drawing/2014/main" xmlns="" id="{1DA6C751-ABDC-44A0-AB9B-4B81F9BBE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9248" y="1199004"/>
            <a:ext cx="3663340" cy="27475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Imagem 4" descr="P1020728.JPG">
            <a:extLst>
              <a:ext uri="{FF2B5EF4-FFF2-40B4-BE49-F238E27FC236}">
                <a16:creationId xmlns:a16="http://schemas.microsoft.com/office/drawing/2014/main" xmlns="" id="{D3B566C5-9199-44F3-85BC-79F5A79EC8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6456" y="2233284"/>
            <a:ext cx="4186576" cy="313993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Espaço Reservado para Conteúdo 3" descr="DSC07713.JPG">
            <a:extLst>
              <a:ext uri="{FF2B5EF4-FFF2-40B4-BE49-F238E27FC236}">
                <a16:creationId xmlns:a16="http://schemas.microsoft.com/office/drawing/2014/main" xmlns="" id="{B9F5EB74-CA7F-4359-AEA5-76E2EF8F6A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248" y="4057185"/>
            <a:ext cx="3359296" cy="25194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1920418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0039B8-B09A-4F2C-95F0-F6111CCBA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Projeto: Acesso a água potável </a:t>
            </a:r>
          </a:p>
        </p:txBody>
      </p:sp>
      <p:pic>
        <p:nvPicPr>
          <p:cNvPr id="4" name="Marcador de Posição de Conteúdo 3" descr="P1030059.JPG">
            <a:extLst>
              <a:ext uri="{FF2B5EF4-FFF2-40B4-BE49-F238E27FC236}">
                <a16:creationId xmlns:a16="http://schemas.microsoft.com/office/drawing/2014/main" xmlns="" id="{0CB32694-641A-4EC2-A8F1-444E93BC3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861064"/>
            <a:ext cx="2763982" cy="20698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image05.jpg" descr="C:\Users\User\Documents\E-Changer_Secoya\Fundraising &amp; Parcerias\Secoya\Ecolágua\Deni\IMG_1417.JPG">
            <a:extLst>
              <a:ext uri="{FF2B5EF4-FFF2-40B4-BE49-F238E27FC236}">
                <a16:creationId xmlns:a16="http://schemas.microsoft.com/office/drawing/2014/main" xmlns="" id="{D1CE8AA8-4A7E-4B53-94AB-350B493BEE32}"/>
              </a:ext>
            </a:extLst>
          </p:cNvPr>
          <p:cNvPicPr/>
          <p:nvPr/>
        </p:nvPicPr>
        <p:blipFill>
          <a:blip r:embed="rId3" cstate="print"/>
          <a:srcRect l="7974"/>
          <a:stretch>
            <a:fillRect/>
          </a:stretch>
        </p:blipFill>
        <p:spPr>
          <a:xfrm>
            <a:off x="5292080" y="1745699"/>
            <a:ext cx="3143272" cy="4370468"/>
          </a:xfrm>
          <a:prstGeom prst="rect">
            <a:avLst/>
          </a:prstGeom>
          <a:ln w="1905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m 5" descr="P1030892.JPG">
            <a:extLst>
              <a:ext uri="{FF2B5EF4-FFF2-40B4-BE49-F238E27FC236}">
                <a16:creationId xmlns:a16="http://schemas.microsoft.com/office/drawing/2014/main" xmlns="" id="{1F6E0DD5-0C6D-4E0E-A82F-2B222186713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287229"/>
            <a:ext cx="3071834" cy="23038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95700067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Programa Educação Escolar Diferenciada: 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Bilíngue, intercultural e diferenciado</a:t>
            </a:r>
          </a:p>
        </p:txBody>
      </p:sp>
      <p:pic>
        <p:nvPicPr>
          <p:cNvPr id="4" name="Imagem 3" descr="C:\Users\Bruno Garcia\Desktop\novo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28662" y="2357430"/>
            <a:ext cx="3357586" cy="250033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C:\Users\Bruno Garcia\Desktop\DSC022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357430"/>
            <a:ext cx="2928958" cy="192882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 descr="C:\Users\Bruno Garcia\Desktop\Batista e ... DSCN1919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9190" y="4500570"/>
            <a:ext cx="2786082" cy="207170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 descr="C:\Users\Bruno Garcia\Desktop\DSC022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000636"/>
            <a:ext cx="2653792" cy="16031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904828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5058" name="Picture 2" descr="http://www.secoya.org.br/images/stories/seminario_int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5"/>
            <a:ext cx="9144000" cy="6547909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F2C000-D936-420B-8DE5-1073BD5A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contexto do ensino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89D5E722-5D81-4686-826B-8DCE501C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lvl="1" indent="-342900">
              <a:buFont typeface="Wingdings" pitchFamily="2" charset="2"/>
              <a:buChar char="v"/>
            </a:pPr>
            <a:r>
              <a:rPr lang="pt-BR" sz="3200" dirty="0"/>
              <a:t>09 escolas; 24 professores Yanomami; 550 alunos;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pt-BR" sz="3200" dirty="0"/>
              <a:t>Atuação nos rios Marauiá, Preto e Demini;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pt-BR" sz="3200" dirty="0"/>
              <a:t>Municípíos de Barcelos e Santa Isabel do Rio Negro;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9858498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D30ADF-0462-4EB1-9272-4616837A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SECOYA - AFLORA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FE400D55-954B-4023-AA5B-182CDCF06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Associação Serviço e Cooperação com o Povo Yanomami atua desde 1997 em atividades de promoção humana,  social  e educacional bem como na defesa dos direitos indígenas do povo Yanomami;</a:t>
            </a:r>
          </a:p>
          <a:p>
            <a:r>
              <a:rPr lang="pt-BR" dirty="0"/>
              <a:t>A Associação de assessoria aos povos da Floresta assume desde 2014 a gestão administrativa dos projetos da Secoyaassume agestão administrativa dos projetos</a:t>
            </a:r>
          </a:p>
        </p:txBody>
      </p:sp>
    </p:spTree>
    <p:extLst>
      <p:ext uri="{BB962C8B-B14F-4D97-AF65-F5344CB8AC3E}">
        <p14:creationId xmlns:p14="http://schemas.microsoft.com/office/powerpoint/2010/main" val="1532697789"/>
      </p:ext>
    </p:extLst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A </a:t>
            </a:r>
            <a:r>
              <a:rPr lang="en-US" sz="4000" dirty="0" err="1"/>
              <a:t>filosofia</a:t>
            </a:r>
            <a:r>
              <a:rPr lang="en-US" sz="4000" dirty="0"/>
              <a:t> da </a:t>
            </a:r>
            <a:r>
              <a:rPr lang="en-US" sz="4000" dirty="0" err="1"/>
              <a:t>educação</a:t>
            </a:r>
            <a:r>
              <a:rPr lang="en-US" sz="4000" dirty="0"/>
              <a:t> </a:t>
            </a:r>
            <a:r>
              <a:rPr lang="en-US" sz="4000" dirty="0" err="1"/>
              <a:t>diferenciada</a:t>
            </a:r>
            <a:r>
              <a:rPr lang="en-US" sz="4000" dirty="0"/>
              <a:t>  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obrigatoriedade</a:t>
            </a:r>
            <a:r>
              <a:rPr lang="en-US" dirty="0"/>
              <a:t>;</a:t>
            </a:r>
          </a:p>
          <a:p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educacionais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seriadas</a:t>
            </a:r>
            <a:r>
              <a:rPr lang="en-US" dirty="0"/>
              <a:t>;</a:t>
            </a:r>
          </a:p>
          <a:p>
            <a:r>
              <a:rPr lang="en-US" dirty="0" err="1"/>
              <a:t>Acompanhamento</a:t>
            </a:r>
            <a:r>
              <a:rPr lang="en-US" dirty="0"/>
              <a:t> do </a:t>
            </a:r>
            <a:r>
              <a:rPr lang="en-US" dirty="0" err="1"/>
              <a:t>calendário</a:t>
            </a:r>
            <a:r>
              <a:rPr lang="en-US" dirty="0"/>
              <a:t> de </a:t>
            </a:r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culturais</a:t>
            </a:r>
            <a:r>
              <a:rPr lang="en-US" dirty="0"/>
              <a:t> </a:t>
            </a:r>
            <a:r>
              <a:rPr lang="en-US" dirty="0" err="1"/>
              <a:t>Yanomami</a:t>
            </a:r>
            <a:r>
              <a:rPr lang="en-US" dirty="0"/>
              <a:t>;</a:t>
            </a:r>
          </a:p>
          <a:p>
            <a:r>
              <a:rPr lang="en-US" dirty="0" err="1"/>
              <a:t>Convívio</a:t>
            </a:r>
            <a:r>
              <a:rPr lang="en-US" dirty="0"/>
              <a:t> no </a:t>
            </a:r>
            <a:r>
              <a:rPr lang="en-US" dirty="0" err="1"/>
              <a:t>meio</a:t>
            </a:r>
            <a:r>
              <a:rPr lang="en-US" dirty="0"/>
              <a:t> cultural </a:t>
            </a:r>
            <a:r>
              <a:rPr lang="en-US" dirty="0" err="1"/>
              <a:t>até</a:t>
            </a:r>
            <a:r>
              <a:rPr lang="en-US" dirty="0"/>
              <a:t> no </a:t>
            </a:r>
            <a:r>
              <a:rPr lang="en-US" dirty="0" err="1"/>
              <a:t>mínimo</a:t>
            </a:r>
            <a:r>
              <a:rPr lang="en-US" dirty="0"/>
              <a:t> 7-8 </a:t>
            </a:r>
            <a:r>
              <a:rPr lang="en-US" dirty="0" err="1"/>
              <a:t>anos</a:t>
            </a:r>
            <a:r>
              <a:rPr lang="en-US" dirty="0"/>
              <a:t>;</a:t>
            </a:r>
          </a:p>
          <a:p>
            <a:r>
              <a:rPr lang="en-US" dirty="0"/>
              <a:t>A </a:t>
            </a:r>
            <a:r>
              <a:rPr lang="en-US" dirty="0" err="1"/>
              <a:t>escola</a:t>
            </a:r>
            <a:r>
              <a:rPr lang="en-US" dirty="0"/>
              <a:t> é o </a:t>
            </a:r>
            <a:r>
              <a:rPr lang="en-US" dirty="0" err="1"/>
              <a:t>próprio</a:t>
            </a:r>
            <a:r>
              <a:rPr lang="en-US" dirty="0"/>
              <a:t> </a:t>
            </a:r>
            <a:r>
              <a:rPr lang="en-US" dirty="0" err="1"/>
              <a:t>xapono</a:t>
            </a:r>
            <a:r>
              <a:rPr lang="en-US" dirty="0"/>
              <a:t> e o </a:t>
            </a:r>
            <a:r>
              <a:rPr lang="en-US" dirty="0" err="1"/>
              <a:t>xapono</a:t>
            </a:r>
            <a:r>
              <a:rPr lang="en-US" dirty="0"/>
              <a:t> o </a:t>
            </a:r>
            <a:r>
              <a:rPr lang="en-US" dirty="0" err="1"/>
              <a:t>espaço</a:t>
            </a:r>
            <a:r>
              <a:rPr lang="en-US" dirty="0"/>
              <a:t> de </a:t>
            </a:r>
            <a:r>
              <a:rPr lang="en-US" dirty="0" err="1"/>
              <a:t>socialização</a:t>
            </a:r>
            <a:r>
              <a:rPr lang="en-US" dirty="0"/>
              <a:t> do </a:t>
            </a:r>
            <a:r>
              <a:rPr lang="en-US" dirty="0" err="1"/>
              <a:t>processo</a:t>
            </a:r>
            <a:r>
              <a:rPr lang="en-US" dirty="0"/>
              <a:t> </a:t>
            </a:r>
            <a:r>
              <a:rPr lang="en-US" dirty="0" err="1"/>
              <a:t>educativo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pt-BR" dirty="0"/>
          </a:p>
        </p:txBody>
      </p:sp>
    </p:spTree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10E88A-7B74-4C29-B6B7-2D952C27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Valorização dos saberes tradicionais </a:t>
            </a:r>
          </a:p>
        </p:txBody>
      </p:sp>
      <p:pic>
        <p:nvPicPr>
          <p:cNvPr id="4" name="Picture 2" descr="Raita_inter (3)">
            <a:extLst>
              <a:ext uri="{FF2B5EF4-FFF2-40B4-BE49-F238E27FC236}">
                <a16:creationId xmlns:a16="http://schemas.microsoft.com/office/drawing/2014/main" xmlns="" id="{28B42942-DC5E-455C-9C61-C3AAD91CAB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545031"/>
            <a:ext cx="6239723" cy="476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976385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Organização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escola</a:t>
            </a:r>
            <a:r>
              <a:rPr lang="en-US" dirty="0"/>
              <a:t> </a:t>
            </a:r>
            <a:r>
              <a:rPr lang="en-US" dirty="0" err="1"/>
              <a:t>Yanomami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Organização</a:t>
            </a:r>
            <a:r>
              <a:rPr lang="en-US" dirty="0"/>
              <a:t> das </a:t>
            </a:r>
            <a:r>
              <a:rPr lang="en-US" dirty="0" err="1"/>
              <a:t>turmas</a:t>
            </a:r>
            <a:r>
              <a:rPr lang="en-US" dirty="0"/>
              <a:t> – Ensino Fundamental I: </a:t>
            </a:r>
          </a:p>
          <a:p>
            <a:endParaRPr lang="en-US" dirty="0"/>
          </a:p>
          <a:p>
            <a:r>
              <a:rPr lang="en-US" dirty="0" err="1"/>
              <a:t>Horearewë</a:t>
            </a:r>
            <a:r>
              <a:rPr lang="en-US" dirty="0"/>
              <a:t> - </a:t>
            </a:r>
            <a:r>
              <a:rPr lang="en-US" dirty="0" err="1"/>
              <a:t>Engatinhar</a:t>
            </a:r>
            <a:endParaRPr lang="en-US" dirty="0"/>
          </a:p>
          <a:p>
            <a:r>
              <a:rPr lang="en-US" dirty="0" err="1"/>
              <a:t>Uprarewë</a:t>
            </a:r>
            <a:r>
              <a:rPr lang="en-US" dirty="0"/>
              <a:t> – </a:t>
            </a:r>
            <a:r>
              <a:rPr lang="en-US" dirty="0" err="1"/>
              <a:t>Levantar</a:t>
            </a:r>
            <a:r>
              <a:rPr lang="en-US" dirty="0"/>
              <a:t>-se</a:t>
            </a:r>
          </a:p>
          <a:p>
            <a:r>
              <a:rPr lang="en-US" dirty="0" err="1"/>
              <a:t>Rërëarewë</a:t>
            </a:r>
            <a:r>
              <a:rPr lang="en-US" dirty="0"/>
              <a:t> - </a:t>
            </a:r>
            <a:r>
              <a:rPr lang="en-US" dirty="0" err="1"/>
              <a:t>Correr</a:t>
            </a:r>
            <a:endParaRPr lang="pt-BR" dirty="0"/>
          </a:p>
        </p:txBody>
      </p:sp>
    </p:spTree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Contexto da Educação diferenciada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1400" dirty="0"/>
              <a:t> </a:t>
            </a:r>
            <a:endParaRPr lang="pt-BR" sz="2400" dirty="0"/>
          </a:p>
          <a:p>
            <a:pPr marL="800100" lvl="1" indent="-342900">
              <a:buFont typeface="Wingdings" pitchFamily="2" charset="2"/>
              <a:buChar char="v"/>
            </a:pPr>
            <a:r>
              <a:rPr lang="pt-BR" sz="2400" dirty="0">
                <a:solidFill>
                  <a:srgbClr val="FF0000"/>
                </a:solidFill>
              </a:rPr>
              <a:t>09 escolas; 24 professores Yanomami; 550 alunos;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pt-BR" sz="2400" dirty="0">
                <a:solidFill>
                  <a:srgbClr val="FF0000"/>
                </a:solidFill>
              </a:rPr>
              <a:t>Atuação nos rios </a:t>
            </a:r>
            <a:r>
              <a:rPr lang="pt-BR" sz="2400" dirty="0" err="1">
                <a:solidFill>
                  <a:srgbClr val="FF0000"/>
                </a:solidFill>
              </a:rPr>
              <a:t>Marauiá</a:t>
            </a:r>
            <a:r>
              <a:rPr lang="pt-BR" sz="2400" dirty="0">
                <a:solidFill>
                  <a:srgbClr val="FF0000"/>
                </a:solidFill>
              </a:rPr>
              <a:t>, Preto e </a:t>
            </a:r>
            <a:r>
              <a:rPr lang="pt-BR" sz="2400" dirty="0" err="1">
                <a:solidFill>
                  <a:srgbClr val="FF0000"/>
                </a:solidFill>
              </a:rPr>
              <a:t>Demini</a:t>
            </a:r>
            <a:r>
              <a:rPr lang="pt-BR" sz="2400" dirty="0">
                <a:solidFill>
                  <a:srgbClr val="FF0000"/>
                </a:solidFill>
              </a:rPr>
              <a:t>;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pt-BR" sz="1800" dirty="0"/>
          </a:p>
        </p:txBody>
      </p:sp>
    </p:spTree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FE540D-6EBC-448C-993B-43DECB315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F995699E-C345-4C5A-AAB5-483016F28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00100" lvl="1" indent="-342900">
              <a:buFont typeface="Wingdings" pitchFamily="2" charset="2"/>
              <a:buChar char="v"/>
            </a:pPr>
            <a:r>
              <a:rPr lang="pt-BR" sz="3200" dirty="0"/>
              <a:t>Atividades de apoio pedagógico nas escolas; napë;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pt-BR" sz="3200" dirty="0"/>
              <a:t>Estruturação inicial de uma equipe de supervisores Yanomami para acompanhamento das atividades de campo nas escolas;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pt-BR" sz="3200" dirty="0"/>
              <a:t>Avanços nas articulações para o processo de avaliação  e certificação da primeira turma de professores. Yanomami.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3272441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3490" name="Picture 2" descr="G:\BACK UP NOT BOOK SILVIO\SECOYA\fotos\101MSDCF\DSC09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G:\Relatório anual 2012\fotos 2 entrada\fotos Secoya\DSC09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8E8282-CF71-441B-A890-EFBC5269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Formação de professores para o Magistério Intercultural Yanomami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E7916DBF-18BF-4415-98D4-E1A3B9918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 Formação de professores Yanomami em Magistério 2001 – 2014</a:t>
            </a:r>
          </a:p>
          <a:p>
            <a:r>
              <a:rPr lang="pt-BR" dirty="0"/>
              <a:t>Projeto de formação reconhecido pelo CEEI-AM;</a:t>
            </a:r>
          </a:p>
          <a:p>
            <a:r>
              <a:rPr lang="pt-BR" dirty="0"/>
              <a:t>29 professores Yanomami diplomados pela SEDUC em 2015.</a:t>
            </a:r>
          </a:p>
        </p:txBody>
      </p:sp>
    </p:spTree>
    <p:extLst>
      <p:ext uri="{BB962C8B-B14F-4D97-AF65-F5344CB8AC3E}">
        <p14:creationId xmlns:p14="http://schemas.microsoft.com/office/powerpoint/2010/main" val="1407244875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sz="2400" dirty="0"/>
              <a:t>I formação para o Magistério organizado pela Secoyaomami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899592" y="908721"/>
          <a:ext cx="7416824" cy="5843627"/>
        </p:xfrm>
        <a:graphic>
          <a:graphicData uri="http://schemas.openxmlformats.org/drawingml/2006/table">
            <a:tbl>
              <a:tblPr/>
              <a:tblGrid>
                <a:gridCol w="8286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06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18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Curso Terra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– 14/06 a 16/07.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+mn-lt"/>
                          <a:ea typeface="Times New Roman"/>
                          <a:cs typeface="Times New Roman"/>
                        </a:rPr>
                        <a:t>2001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II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 Curso Economia e Ecologia, aconteceu na aldeia de </a:t>
                      </a:r>
                      <a:r>
                        <a:rPr lang="pt-BR" sz="1400" dirty="0" err="1">
                          <a:latin typeface="+mn-lt"/>
                          <a:ea typeface="Times New Roman"/>
                          <a:cs typeface="Times New Roman"/>
                        </a:rPr>
                        <a:t>Ajuricaba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  15/06 a 16/07 de 2002.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+mn-lt"/>
                          <a:ea typeface="Times New Roman"/>
                          <a:cs typeface="Times New Roman"/>
                        </a:rPr>
                        <a:t>2002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III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Curso Tecnologia, Economia e Ecologia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-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 16/06 a 16/07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+mn-lt"/>
                          <a:ea typeface="Times New Roman"/>
                          <a:cs typeface="Times New Roman"/>
                        </a:rPr>
                        <a:t>2003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IV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Curso Compreendendo o Meio Ambiente, o Ser Humano e Seus direitos, realizado na aldeia Bicho Açu – 10/01 a 09/02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+mn-lt"/>
                          <a:ea typeface="Times New Roman"/>
                          <a:cs typeface="Times New Roman"/>
                        </a:rPr>
                        <a:t>2005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V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Pedagogia: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Pensando a Educação Escolar Indígena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-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 14/11 a 16/12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2005 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VI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Construindo uma visão crítica da realidade </a:t>
                      </a:r>
                      <a:r>
                        <a:rPr lang="pt-BR" sz="1400" dirty="0" err="1">
                          <a:latin typeface="+mn-lt"/>
                          <a:ea typeface="Times New Roman"/>
                          <a:cs typeface="Times New Roman"/>
                        </a:rPr>
                        <a:t>Yanomami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, - 10/10 a 16/11 de 2006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2006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VII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Lingüística: Da tradição oral  ao saber escrito,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1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2/11 a 13/12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2007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VIII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Lingüística: Da tradição oral  ao saber escrito II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10/11 a 12/12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2008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2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IX 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Arial"/>
                        </a:rPr>
                        <a:t>Professores </a:t>
                      </a:r>
                      <a:r>
                        <a:rPr lang="pt-BR" sz="1400" dirty="0" err="1">
                          <a:latin typeface="+mn-lt"/>
                          <a:ea typeface="Times New Roman"/>
                          <a:cs typeface="Arial"/>
                        </a:rPr>
                        <a:t>Yanomami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Arial"/>
                        </a:rPr>
                        <a:t>: construindo respostas para os novos desafios, 16/11  a 17/12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2009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Escola </a:t>
                      </a:r>
                      <a:r>
                        <a:rPr lang="pt-BR" sz="1400" dirty="0" err="1">
                          <a:latin typeface="+mn-lt"/>
                          <a:ea typeface="Times New Roman"/>
                          <a:cs typeface="Times New Roman"/>
                        </a:rPr>
                        <a:t>Yanomami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 e escola do mundo dos </a:t>
                      </a:r>
                      <a:r>
                        <a:rPr lang="pt-BR" sz="1400" dirty="0" err="1">
                          <a:latin typeface="+mn-lt"/>
                          <a:ea typeface="Times New Roman"/>
                          <a:cs typeface="Times New Roman"/>
                        </a:rPr>
                        <a:t>napë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20/05 a 29/06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2012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50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XI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 Curso para  consolidação dos conhecimentos e  capacidade pedagógica dos professores </a:t>
                      </a:r>
                      <a:r>
                        <a:rPr lang="pt-BR" sz="1400" baseline="0" dirty="0" err="1">
                          <a:latin typeface="+mn-lt"/>
                          <a:ea typeface="Times New Roman"/>
                          <a:cs typeface="Times New Roman"/>
                        </a:rPr>
                        <a:t>Yanomami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  - 10/06 a 12/07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+mn-lt"/>
                          <a:ea typeface="Times New Roman"/>
                          <a:cs typeface="Times New Roman"/>
                        </a:rPr>
                        <a:t>2013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49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Times New Roman"/>
                        </a:rPr>
                        <a:t>XII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400" baseline="0" dirty="0">
                          <a:latin typeface="+mn-lt"/>
                          <a:ea typeface="Times New Roman"/>
                          <a:cs typeface="Times New Roman"/>
                        </a:rPr>
                        <a:t> Curso em visa da preparação dos professores para a  avaliação em vista da certificação e reconhecimento do curso 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+mn-lt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Disciplinas ministradas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51610" y="1196751"/>
          <a:ext cx="6240780" cy="4206940"/>
        </p:xfrm>
        <a:graphic>
          <a:graphicData uri="http://schemas.openxmlformats.org/drawingml/2006/table">
            <a:tbl>
              <a:tblPr/>
              <a:tblGrid>
                <a:gridCol w="2811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4162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b="1" dirty="0">
                          <a:latin typeface="Garamond"/>
                          <a:ea typeface="Times New Roman"/>
                          <a:cs typeface="Arial"/>
                        </a:rPr>
                        <a:t>Disciplinas de Formação Geral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b="1">
                          <a:latin typeface="Garamond"/>
                          <a:ea typeface="Times New Roman"/>
                          <a:cs typeface="Arial"/>
                        </a:rPr>
                        <a:t>Disciplinas de Formação Profissional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16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Língua Yanomami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Cidadania e Direitos Indígenas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Língua Portuguesa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Antropologia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Matemática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Fundamentos da Educação Escolar Indígena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Geografia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Metodologia da Alfabetização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História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Metodologia da Prática de Ensino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pt-BR" sz="1200" dirty="0">
                          <a:latin typeface="Garamond"/>
                          <a:ea typeface="Times New Roman"/>
                          <a:cs typeface="Arial"/>
                        </a:rPr>
                        <a:t>Artes e cultura </a:t>
                      </a:r>
                      <a:r>
                        <a:rPr lang="pt-BR" sz="1200" dirty="0" err="1">
                          <a:latin typeface="Garamond"/>
                          <a:ea typeface="Times New Roman"/>
                          <a:cs typeface="Arial"/>
                        </a:rPr>
                        <a:t>Yanomami</a:t>
                      </a:r>
                      <a:r>
                        <a:rPr lang="pt-BR" sz="1200" baseline="0" dirty="0">
                          <a:latin typeface="Garamond"/>
                          <a:ea typeface="Times New Roman"/>
                          <a:cs typeface="Arial"/>
                        </a:rPr>
                        <a:t> 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Metodologia de Ensino da Língua Portuguesa 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09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Ciências Naturais e Programa de Saúde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Filosofia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pt-BR" sz="1200" dirty="0">
                          <a:latin typeface="Garamond"/>
                          <a:ea typeface="Times New Roman"/>
                          <a:cs typeface="Arial"/>
                        </a:rPr>
                        <a:t>Literatura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Educação Ambiental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780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28600" algn="l"/>
                        </a:tabLst>
                      </a:pPr>
                      <a:endParaRPr lang="pt-BR" sz="1200">
                        <a:latin typeface="Garamond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Psicologia Educacional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pt-BR" sz="1200">
                        <a:latin typeface="Garamond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>
                          <a:latin typeface="Garamond"/>
                          <a:ea typeface="Times New Roman"/>
                          <a:cs typeface="Arial"/>
                        </a:rPr>
                        <a:t>Metodologia de Pesquisa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780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pt-BR" sz="1200">
                        <a:latin typeface="Garamond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+mj-lt"/>
                        <a:buAutoNum type="arabicPeriod"/>
                        <a:tabLst>
                          <a:tab pos="274320" algn="l"/>
                        </a:tabLst>
                      </a:pPr>
                      <a:r>
                        <a:rPr lang="pt-BR" sz="1200" dirty="0">
                          <a:latin typeface="Garamond"/>
                          <a:ea typeface="Times New Roman"/>
                          <a:cs typeface="Arial"/>
                        </a:rPr>
                        <a:t>Estágio Supervisionado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274638" algn="l"/>
              </a:tabLst>
            </a:pPr>
            <a:r>
              <a:rPr kumimoji="0" lang="pt-B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  <a:cs typeface="Arial" pitchFamily="34" charset="0"/>
              </a:rPr>
              <a:t>DISCIPLINAS </a:t>
            </a:r>
            <a:endParaRPr kumimoji="0" lang="pt-B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638" algn="l"/>
              </a:tabLst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dirty="0"/>
              <a:t>Missão da Secoya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857364"/>
            <a:ext cx="4572032" cy="452628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t-BR" dirty="0"/>
              <a:t>A missão da Secoya está claramente identificada em seu Logotipo </a:t>
            </a:r>
            <a:r>
              <a:rPr lang="pt-BR" i="1" dirty="0"/>
              <a:t>“Serviço e Cooperação com o Povo Yanomami”,</a:t>
            </a:r>
            <a:r>
              <a:rPr lang="pt-BR" dirty="0"/>
              <a:t> expressando essa vontade de prestar um serviço cooperando com os Yanomami e outros povos indígenas em seu processo de luta.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Imagem 3" descr="DSC0480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4" y="2000240"/>
            <a:ext cx="3770725" cy="300039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796590"/>
      </p:ext>
    </p:extLst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Imagem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811" y="0"/>
            <a:ext cx="9205811" cy="690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E:\Documentos\Minhas imagens\VII Etapa do Curso de Formação\2 Lingua Yanomami\Lingua Yanomami (107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BE9805-A3A4-4184-B1E0-553F220C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Termo  de Coperação </a:t>
            </a:r>
            <a:br>
              <a:rPr lang="pt-BR" dirty="0"/>
            </a:br>
            <a:r>
              <a:rPr lang="pt-BR" dirty="0"/>
              <a:t>Seduc x Secoya-Aflora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ABA9494F-7D9D-4A13-B0C8-94CFF2269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9036496" cy="51125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I Construção de uma Matriz Educacional Yanomami</a:t>
            </a:r>
          </a:p>
          <a:p>
            <a:pPr marL="0" indent="0"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pt-BR" dirty="0"/>
              <a:t>Viabilizar a construção de um Centro de </a:t>
            </a:r>
          </a:p>
          <a:p>
            <a:pPr marL="514350" indent="-514350">
              <a:buAutoNum type="arabicPeriod"/>
            </a:pPr>
            <a:r>
              <a:rPr lang="pt-BR" dirty="0"/>
              <a:t> Formação permanente no rio Marauiá;</a:t>
            </a:r>
          </a:p>
          <a:p>
            <a:pPr marL="514350" indent="-514350">
              <a:buAutoNum type="arabicPeriod"/>
            </a:pPr>
            <a:r>
              <a:rPr lang="pt-BR" dirty="0"/>
              <a:t>Construção de …. Escolas adaptadas ao contexto regional. </a:t>
            </a:r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II  Formação de professores 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1. Apoio ao Magistério Intercultural   </a:t>
            </a:r>
          </a:p>
          <a:p>
            <a:pPr marL="0" indent="0">
              <a:buNone/>
            </a:pPr>
            <a:r>
              <a:rPr lang="pt-BR" dirty="0"/>
              <a:t>    Yanomami; </a:t>
            </a:r>
          </a:p>
          <a:p>
            <a:pPr marL="0" indent="0">
              <a:buNone/>
            </a:pPr>
            <a:r>
              <a:rPr lang="pt-BR" dirty="0"/>
              <a:t>2. Apoio nas capacitações continuadas de  </a:t>
            </a:r>
          </a:p>
          <a:p>
            <a:pPr marL="0" indent="0">
              <a:buNone/>
            </a:pPr>
            <a:r>
              <a:rPr lang="pt-BR" dirty="0"/>
              <a:t>    professores Yanomami. </a:t>
            </a:r>
          </a:p>
        </p:txBody>
      </p:sp>
    </p:spTree>
    <p:extLst>
      <p:ext uri="{BB962C8B-B14F-4D97-AF65-F5344CB8AC3E}">
        <p14:creationId xmlns:p14="http://schemas.microsoft.com/office/powerpoint/2010/main" val="551045809"/>
      </p:ext>
    </p:extLst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EDC408-DED1-4751-8BD1-FBC7BE85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13B5957F-EECC-4263-8053-1C8DF51D1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III Acompanhamento pedagógico</a:t>
            </a:r>
          </a:p>
          <a:p>
            <a:pPr marL="0" indent="0">
              <a:buNone/>
            </a:pPr>
            <a:r>
              <a:rPr lang="pt-BR" dirty="0"/>
              <a:t>1. Visita  às escolas 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IV. Elaboração de materiais didáticos  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</a:p>
          <a:p>
            <a:pPr marL="514350" indent="-514350">
              <a:buAutoNum type="arabicPeriod"/>
            </a:pPr>
            <a:r>
              <a:rPr lang="pt-BR" dirty="0"/>
              <a:t>Elaboração de cartilhas bilíngues</a:t>
            </a:r>
          </a:p>
          <a:p>
            <a:pPr marL="514350" indent="-514350">
              <a:buAutoNum type="arabicPeriod"/>
            </a:pPr>
            <a:r>
              <a:rPr lang="pt-BR" dirty="0"/>
              <a:t>Material pedagógico adaptado às escolas </a:t>
            </a:r>
          </a:p>
          <a:p>
            <a:pPr marL="514350" indent="-514350"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1513003"/>
      </p:ext>
    </p:extLst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49B793-F7DE-4E8D-A9B8-34C91C46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Componentes da Cooperação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027446F7-F45A-4FB5-9636-7E585B86B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u="sng" dirty="0"/>
              <a:t>Divisão de responsabilidade financeira entre SEDUC e Secoya-Aflora: </a:t>
            </a:r>
          </a:p>
          <a:p>
            <a:endParaRPr lang="pt-BR" dirty="0"/>
          </a:p>
          <a:p>
            <a:r>
              <a:rPr lang="pt-BR" dirty="0"/>
              <a:t>Recursos humanos (formações  e acompanhamento pedagógico);</a:t>
            </a:r>
          </a:p>
          <a:p>
            <a:r>
              <a:rPr lang="pt-BR" dirty="0"/>
              <a:t>Combustível, alimentação; </a:t>
            </a:r>
          </a:p>
          <a:p>
            <a:r>
              <a:rPr lang="pt-BR" dirty="0"/>
              <a:t>Estruturação de escolas e c</a:t>
            </a:r>
          </a:p>
          <a:p>
            <a:pPr marL="0" indent="0">
              <a:buNone/>
            </a:pPr>
            <a:r>
              <a:rPr lang="pt-BR" dirty="0"/>
              <a:t>Centro de formação; </a:t>
            </a:r>
          </a:p>
          <a:p>
            <a:r>
              <a:rPr lang="pt-BR" dirty="0"/>
              <a:t>Custeio de materiais didáticos 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9884537"/>
      </p:ext>
    </p:extLst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fr-CH" dirty="0"/>
              <a:t>Obrigado</a:t>
            </a:r>
          </a:p>
        </p:txBody>
      </p:sp>
      <p:pic>
        <p:nvPicPr>
          <p:cNvPr id="4" name="Espace réservé du contenu 3" descr="P10301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9177" y="1814888"/>
            <a:ext cx="5991782" cy="4493837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m 4" descr="logo Seco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2285" y="285729"/>
            <a:ext cx="1178176" cy="1143007"/>
          </a:xfrm>
          <a:prstGeom prst="rect">
            <a:avLst/>
          </a:prstGeom>
        </p:spPr>
      </p:pic>
    </p:spTree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solidFill>
                  <a:schemeClr val="accent1"/>
                </a:solidFill>
                <a:latin typeface="Footlight MT Light" pitchFamily="18" charset="0"/>
              </a:rPr>
              <a:t>Terra Indígena Yanomami</a:t>
            </a:r>
          </a:p>
        </p:txBody>
      </p:sp>
      <p:pic>
        <p:nvPicPr>
          <p:cNvPr id="198659" name="Picture 3" descr="Terra Yanomami_Amazonas e Roraima có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49400" y="-33223200"/>
            <a:ext cx="28063825" cy="26987500"/>
          </a:xfrm>
          <a:prstGeom prst="rect">
            <a:avLst/>
          </a:prstGeom>
          <a:noFill/>
        </p:spPr>
      </p:pic>
      <p:pic>
        <p:nvPicPr>
          <p:cNvPr id="198660" name="Picture 4" descr="Terra Yanomami_Amazonas e Roraima có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981075"/>
            <a:ext cx="7200900" cy="5546725"/>
          </a:xfrm>
          <a:prstGeom prst="rect">
            <a:avLst/>
          </a:prstGeom>
          <a:noFill/>
        </p:spPr>
      </p:pic>
      <p:pic>
        <p:nvPicPr>
          <p:cNvPr id="198661" name="Picture 5" descr="DIA A DIA cóp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-1108075"/>
            <a:ext cx="1258888" cy="790575"/>
          </a:xfrm>
          <a:prstGeom prst="rect">
            <a:avLst/>
          </a:prstGeom>
          <a:noFill/>
        </p:spPr>
      </p:pic>
      <p:pic>
        <p:nvPicPr>
          <p:cNvPr id="198662" name="Picture 6" descr="Digitalizar0004 cópia 2 cóp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-965200"/>
            <a:ext cx="1079500" cy="690562"/>
          </a:xfrm>
          <a:prstGeom prst="rect">
            <a:avLst/>
          </a:prstGeom>
          <a:noFill/>
        </p:spPr>
      </p:pic>
      <p:pic>
        <p:nvPicPr>
          <p:cNvPr id="198663" name="Picture 7" descr="Digitalizar0002 cópia có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-1179513"/>
            <a:ext cx="522288" cy="909638"/>
          </a:xfrm>
          <a:prstGeom prst="rect">
            <a:avLst/>
          </a:prstGeom>
          <a:noFill/>
        </p:spPr>
      </p:pic>
      <p:sp>
        <p:nvSpPr>
          <p:cNvPr id="198664" name="Rectangle 8"/>
          <p:cNvSpPr>
            <a:spLocks noRot="1" noChangeArrowheads="1"/>
          </p:cNvSpPr>
          <p:nvPr/>
        </p:nvSpPr>
        <p:spPr bwMode="auto">
          <a:xfrm>
            <a:off x="0" y="1773238"/>
            <a:ext cx="40671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  <a:t>A TI Yanomami foi homologada em 1991. </a:t>
            </a:r>
            <a:br>
              <a:rPr lang="pt-BR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</a:br>
            <a:r>
              <a:rPr lang="pt-BR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  <a:t>São 9.419.108 ha, para uma População de 25.007 pessoas. – 330 aldeias </a:t>
            </a:r>
          </a:p>
        </p:txBody>
      </p:sp>
      <p:sp>
        <p:nvSpPr>
          <p:cNvPr id="198665" name="Rectangle 9"/>
          <p:cNvSpPr>
            <a:spLocks noRot="1" noChangeArrowheads="1"/>
          </p:cNvSpPr>
          <p:nvPr/>
        </p:nvSpPr>
        <p:spPr bwMode="auto">
          <a:xfrm>
            <a:off x="-2557463" y="6065838"/>
            <a:ext cx="22320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  <a:t>Amazonas:</a:t>
            </a:r>
            <a:br>
              <a:rPr lang="pt-B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</a:br>
            <a:r>
              <a:rPr lang="pt-B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  <a:t>6.510</a:t>
            </a:r>
          </a:p>
        </p:txBody>
      </p:sp>
      <p:sp>
        <p:nvSpPr>
          <p:cNvPr id="198666" name="Rectangle 10"/>
          <p:cNvSpPr>
            <a:spLocks noRot="1" noChangeArrowheads="1"/>
          </p:cNvSpPr>
          <p:nvPr/>
        </p:nvSpPr>
        <p:spPr bwMode="auto">
          <a:xfrm>
            <a:off x="9467850" y="6065838"/>
            <a:ext cx="22320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  <a:t>Roraima:</a:t>
            </a:r>
            <a:br>
              <a:rPr lang="pt-B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</a:br>
            <a:r>
              <a:rPr lang="pt-B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otlight MT Light" pitchFamily="18" charset="0"/>
              </a:rPr>
              <a:t>9.506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>
                                            <p:txEl>
                                              <p:charRg st="0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7037E-7 C -0.05138 0.18842 -0.1026 0.37754 -0.01527 0.47963 C 0.07205 0.58171 0.43386 0.59074 0.52362 0.61296 " pathEditMode="relative" ptsTypes="aaA">
                                      <p:cBhvr>
                                        <p:cTn id="20" dur="20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4.44444E-6 C 0.00087 0.00532 0.00296 0.02245 0.00556 0.02592 C 0.01216 0.03472 0.01598 0.04629 0.02223 0.05555 C 0.02535 0.06018 0.02917 0.06365 0.03195 0.06851 C 0.03334 0.07106 0.03438 0.07407 0.03612 0.07592 C 0.03907 0.07893 0.04289 0.08055 0.04584 0.0831 C 0.05261 0.08981 0.05869 0.09722 0.06528 0.10347 C 0.07258 0.11064 0.08039 0.12222 0.0889 0.12592 C 0.09428 0.1331 0.09844 0.13495 0.10417 0.14074 C 0.10626 0.14282 0.10782 0.14583 0.10973 0.14814 C 0.11199 0.15069 0.11424 0.15324 0.11667 0.15555 C 0.11893 0.15763 0.12153 0.15879 0.12362 0.16111 C 0.13508 0.17338 0.12587 0.16828 0.13473 0.17222 C 0.14584 0.1868 0.13039 0.16713 0.14584 0.18333 C 0.15383 0.19143 0.16147 0.20069 0.16945 0.20925 C 0.18195 0.22222 0.19324 0.23078 0.2014 0.25 C 0.20695 0.26296 0.21337 0.27291 0.21945 0.28518 C 0.22136 0.28888 0.22397 0.29213 0.22501 0.29629 C 0.22587 0.3 0.22778 0.3074 0.22778 0.3074 C 0.22883 0.3331 0.22969 0.34166 0.23195 0.36296 C 0.23143 0.37893 0.23212 0.39513 0.23056 0.41088 C 0.23022 0.41435 0.22761 0.41713 0.2264 0.42013 C 0.22344 0.42847 0.21962 0.43634 0.21667 0.44444 C 0.21008 0.4618 0.19966 0.47476 0.19167 0.49074 C 0.18542 0.50347 0.17744 0.52314 0.16806 0.53148 C 0.16164 0.54421 0.15331 0.55509 0.14584 0.56666 C 0.13733 0.58009 0.12935 0.59259 0.11667 0.59814 C 0.10834 0.60925 0.09706 0.61736 0.08612 0.62222 C 0.07883 0.63009 0.0724 0.63194 0.0639 0.63703 C 0.05539 0.64213 0.04792 0.64953 0.0389 0.65185 C 0.02657 0.66018 0.01216 0.66296 -0.00138 0.66481 C -0.00468 0.66643 -0.00781 0.66898 -0.0111 0.67037 C -0.01336 0.67129 -0.01579 0.67106 -0.01805 0.67222 C -0.01961 0.67291 -0.02066 0.675 -0.02222 0.67592 C -0.02447 0.67731 -0.02986 0.67893 -0.03194 0.67963 C -0.03767 0.68194 -0.04097 0.68518 -0.04722 0.68703 C -0.05764 0.69629 -0.04322 0.68472 -0.05973 0.69259 C -0.0816 0.70324 -0.05261 0.69444 -0.07361 0.7 C -0.08889 0.71018 -0.11129 0.72222 -0.12778 0.72777 C -0.1349 0.73402 -0.15729 0.7375 -0.16667 0.73888 C -0.17292 0.74074 -0.17084 0.73888 -0.17361 0.74259 " pathEditMode="relative" ptsTypes="ffffffffffffffffffffffffffffffffffffffffA">
                                      <p:cBhvr>
                                        <p:cTn id="24" dur="2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9 0.14352 C -0.01563 0.17593 -0.02848 0.22431 -0.0099 0.24908 C -0.00782 0.26274 -0.00521 0.26528 -0.00018 0.27686 C 0.00225 0.28241 0.00416 0.29028 0.00677 0.29537 C 0.00833 0.29815 0.01076 0.3 0.01232 0.30278 C 0.01354 0.3051 0.01389 0.30811 0.0151 0.31019 C 0.01875 0.31644 0.02343 0.3213 0.0276 0.32686 C 0.03298 0.33403 0.03645 0.34144 0.04288 0.34723 C 0.05694 0.37524 0.07291 0.40116 0.08732 0.42871 C 0.09184 0.4375 0.09809 0.44399 0.1026 0.45278 C 0.11041 0.46783 0.11961 0.49028 0.12899 0.50278 C 0.13264 0.52246 0.1276 0.49931 0.13316 0.51575 C 0.1368 0.52639 0.13645 0.53079 0.14149 0.53982 C 0.14201 0.54283 0.14201 0.54607 0.14288 0.54908 C 0.14479 0.55556 0.14982 0.5676 0.14982 0.56783 C 0.15173 0.57987 0.15538 0.59167 0.15954 0.60278 C 0.16302 0.62593 0.16389 0.63218 0.1651 0.65834 C 0.16458 0.68727 0.16545 0.71644 0.16371 0.74537 C 0.16354 0.74838 0.16076 0.75 0.15954 0.75278 C 0.15885 0.7544 0.15868 0.75649 0.15816 0.75834 C 0.15764 0.76875 0.15833 0.77963 0.15677 0.78982 C 0.15642 0.7919 0.15364 0.7919 0.1526 0.79352 C 0.14722 0.80186 0.14652 0.80811 0.1401 0.81389 C 0.13854 0.82778 0.14097 0.82385 0.13732 0.82871 " pathEditMode="relative" rAng="0" ptsTypes="fffffffffffffffffffffffA">
                                      <p:cBhvr>
                                        <p:cTn id="28" dur="2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34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>
                                            <p:txEl>
                                              <p:charRg st="47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8" dur="20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5" grpId="0"/>
      <p:bldP spid="1986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 descr="Mapa área secoya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7813"/>
            <a:ext cx="4756150" cy="461962"/>
          </a:xfrm>
        </p:spPr>
        <p:txBody>
          <a:bodyPr>
            <a:normAutofit fontScale="90000"/>
          </a:bodyPr>
          <a:lstStyle/>
          <a:p>
            <a:r>
              <a:rPr lang="pt-BR" sz="3200"/>
              <a:t/>
            </a:r>
            <a:br>
              <a:rPr lang="pt-BR" sz="3200"/>
            </a:br>
            <a:r>
              <a:rPr lang="pt-BR" sz="3200"/>
              <a:t/>
            </a:r>
            <a:br>
              <a:rPr lang="pt-BR" sz="3200"/>
            </a:br>
            <a:r>
              <a:rPr lang="pt-BR" sz="3200"/>
              <a:t>Área de atuação da Secoya no Amazonas</a:t>
            </a:r>
            <a:br>
              <a:rPr lang="pt-BR" sz="3200"/>
            </a:br>
            <a:endParaRPr lang="pt-BR" sz="3200"/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3184525" y="5243513"/>
            <a:ext cx="763588" cy="3651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pt-BR" sz="700" b="1">
                <a:solidFill>
                  <a:schemeClr val="bg1"/>
                </a:solidFill>
                <a:hlinkClick r:id="rId2" action="ppaction://hlinksldjump"/>
              </a:rPr>
              <a:t>Bicho-Açu</a:t>
            </a:r>
            <a:endParaRPr lang="pt-BR" sz="700" b="1">
              <a:solidFill>
                <a:schemeClr val="bg1"/>
              </a:solidFill>
            </a:endParaRPr>
          </a:p>
        </p:txBody>
      </p:sp>
      <p:sp>
        <p:nvSpPr>
          <p:cNvPr id="7174" name="Rectangle 6"/>
          <p:cNvSpPr>
            <a:spLocks noRot="1" noChangeArrowheads="1"/>
          </p:cNvSpPr>
          <p:nvPr/>
        </p:nvSpPr>
        <p:spPr bwMode="auto">
          <a:xfrm>
            <a:off x="3635375" y="3429000"/>
            <a:ext cx="4318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4" action="ppaction://hlinksldjump"/>
              </a:rPr>
              <a:t>Ixima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75" name="Rectangle 7"/>
          <p:cNvSpPr>
            <a:spLocks noRot="1" noChangeArrowheads="1"/>
          </p:cNvSpPr>
          <p:nvPr/>
        </p:nvSpPr>
        <p:spPr bwMode="auto">
          <a:xfrm>
            <a:off x="3132138" y="3500438"/>
            <a:ext cx="576262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5" action="ppaction://hlinksldjump"/>
              </a:rPr>
              <a:t>Yapahana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76" name="Rectangle 8"/>
          <p:cNvSpPr>
            <a:spLocks noRot="1" noChangeArrowheads="1"/>
          </p:cNvSpPr>
          <p:nvPr/>
        </p:nvSpPr>
        <p:spPr bwMode="auto">
          <a:xfrm>
            <a:off x="3276600" y="2781300"/>
            <a:ext cx="792163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6" action="ppaction://hlinksldjump"/>
              </a:rPr>
              <a:t>Kona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77" name="Rectangle 9"/>
          <p:cNvSpPr>
            <a:spLocks noRot="1" noChangeArrowheads="1"/>
          </p:cNvSpPr>
          <p:nvPr/>
        </p:nvSpPr>
        <p:spPr bwMode="auto">
          <a:xfrm>
            <a:off x="3059113" y="2924175"/>
            <a:ext cx="7921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7" action="ppaction://hlinksldjump"/>
              </a:rPr>
              <a:t>Raita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78" name="Rectangle 10"/>
          <p:cNvSpPr>
            <a:spLocks noRot="1" noChangeArrowheads="1"/>
          </p:cNvSpPr>
          <p:nvPr/>
        </p:nvSpPr>
        <p:spPr bwMode="auto">
          <a:xfrm>
            <a:off x="3203575" y="3716338"/>
            <a:ext cx="11525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Missão Marauiá</a:t>
            </a:r>
          </a:p>
        </p:txBody>
      </p:sp>
      <p:sp>
        <p:nvSpPr>
          <p:cNvPr id="7179" name="Rectangle 11"/>
          <p:cNvSpPr>
            <a:spLocks noRot="1" noChangeArrowheads="1"/>
          </p:cNvSpPr>
          <p:nvPr/>
        </p:nvSpPr>
        <p:spPr bwMode="auto">
          <a:xfrm>
            <a:off x="3203575" y="3284538"/>
            <a:ext cx="719138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5" action="ppaction://hlinksldjump"/>
              </a:rPr>
              <a:t>Pukima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0" name="Rectangle 12"/>
          <p:cNvSpPr>
            <a:spLocks noRot="1" noChangeArrowheads="1"/>
          </p:cNvSpPr>
          <p:nvPr/>
        </p:nvSpPr>
        <p:spPr bwMode="auto">
          <a:xfrm>
            <a:off x="2627313" y="3500438"/>
            <a:ext cx="649287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6" action="ppaction://hlinksldjump"/>
              </a:rPr>
              <a:t>Pohoroa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3" name="Rectangle 15"/>
          <p:cNvSpPr>
            <a:spLocks noRot="1" noChangeArrowheads="1"/>
          </p:cNvSpPr>
          <p:nvPr/>
        </p:nvSpPr>
        <p:spPr bwMode="auto">
          <a:xfrm>
            <a:off x="3059113" y="2420938"/>
            <a:ext cx="792162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Kona Centro</a:t>
            </a:r>
          </a:p>
        </p:txBody>
      </p:sp>
      <p:sp>
        <p:nvSpPr>
          <p:cNvPr id="7184" name="Rectangle 16"/>
          <p:cNvSpPr>
            <a:spLocks noRot="1" noChangeArrowheads="1"/>
          </p:cNvSpPr>
          <p:nvPr/>
        </p:nvSpPr>
        <p:spPr bwMode="auto">
          <a:xfrm>
            <a:off x="2555875" y="3284538"/>
            <a:ext cx="792163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8" action="ppaction://hlinksldjump"/>
              </a:rPr>
              <a:t>Xitipapiwei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5" name="Rectangle 17"/>
          <p:cNvSpPr>
            <a:spLocks noRot="1" noChangeArrowheads="1"/>
          </p:cNvSpPr>
          <p:nvPr/>
        </p:nvSpPr>
        <p:spPr bwMode="auto">
          <a:xfrm>
            <a:off x="2700338" y="3644900"/>
            <a:ext cx="5762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9" action="ppaction://hlinksldjump"/>
              </a:rPr>
              <a:t>Xamatá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6" name="Rectangle 18"/>
          <p:cNvSpPr>
            <a:spLocks noRot="1" noChangeArrowheads="1"/>
          </p:cNvSpPr>
          <p:nvPr/>
        </p:nvSpPr>
        <p:spPr bwMode="auto">
          <a:xfrm>
            <a:off x="4787900" y="3068638"/>
            <a:ext cx="1008063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Posto do Padauri</a:t>
            </a:r>
          </a:p>
        </p:txBody>
      </p:sp>
      <p:sp>
        <p:nvSpPr>
          <p:cNvPr id="7187" name="Rectangle 19"/>
          <p:cNvSpPr>
            <a:spLocks noRot="1" noChangeArrowheads="1"/>
          </p:cNvSpPr>
          <p:nvPr/>
        </p:nvSpPr>
        <p:spPr bwMode="auto">
          <a:xfrm>
            <a:off x="3851275" y="2420938"/>
            <a:ext cx="792163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10" action="ppaction://hlinksldjump"/>
              </a:rPr>
              <a:t>Castanha do Marari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8" name="Rectangle 20"/>
          <p:cNvSpPr>
            <a:spLocks noRot="1" noChangeArrowheads="1"/>
          </p:cNvSpPr>
          <p:nvPr/>
        </p:nvSpPr>
        <p:spPr bwMode="auto">
          <a:xfrm>
            <a:off x="3563938" y="2276475"/>
            <a:ext cx="10080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Xapono do Gasolina</a:t>
            </a:r>
          </a:p>
        </p:txBody>
      </p:sp>
      <p:sp>
        <p:nvSpPr>
          <p:cNvPr id="7189" name="Rectangle 21"/>
          <p:cNvSpPr>
            <a:spLocks noRot="1" noChangeArrowheads="1"/>
          </p:cNvSpPr>
          <p:nvPr/>
        </p:nvSpPr>
        <p:spPr bwMode="auto">
          <a:xfrm>
            <a:off x="3706813" y="2060575"/>
            <a:ext cx="1081087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11" action="ppaction://hlinksldjump"/>
              </a:rPr>
              <a:t>Missão Marari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90" name="Rectangle 22"/>
          <p:cNvSpPr>
            <a:spLocks noRot="1" noChangeArrowheads="1"/>
          </p:cNvSpPr>
          <p:nvPr/>
        </p:nvSpPr>
        <p:spPr bwMode="auto">
          <a:xfrm>
            <a:off x="4643438" y="2276475"/>
            <a:ext cx="5762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" action="ppaction://noaction"/>
              </a:rPr>
              <a:t>Pahana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93" name="Rectangle 25"/>
          <p:cNvSpPr>
            <a:spLocks noRot="1" noChangeArrowheads="1"/>
          </p:cNvSpPr>
          <p:nvPr/>
        </p:nvSpPr>
        <p:spPr bwMode="auto">
          <a:xfrm>
            <a:off x="4500563" y="1916113"/>
            <a:ext cx="576262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" action="ppaction://noaction"/>
              </a:rPr>
              <a:t>Rahaka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94" name="Rectangle 26"/>
          <p:cNvSpPr>
            <a:spLocks noRot="1" noChangeArrowheads="1"/>
          </p:cNvSpPr>
          <p:nvPr/>
        </p:nvSpPr>
        <p:spPr bwMode="auto">
          <a:xfrm>
            <a:off x="4500563" y="1628775"/>
            <a:ext cx="5762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" action="ppaction://noaction"/>
              </a:rPr>
              <a:t>Kata-kata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95" name="Rectangle 27"/>
          <p:cNvSpPr>
            <a:spLocks noRot="1" noChangeArrowheads="1"/>
          </p:cNvSpPr>
          <p:nvPr/>
        </p:nvSpPr>
        <p:spPr bwMode="auto">
          <a:xfrm>
            <a:off x="5148263" y="1916113"/>
            <a:ext cx="503237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" action="ppaction://noaction"/>
              </a:rPr>
              <a:t>Waharu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96" name="Rectangle 28"/>
          <p:cNvSpPr>
            <a:spLocks noRot="1" noChangeArrowheads="1"/>
          </p:cNvSpPr>
          <p:nvPr/>
        </p:nvSpPr>
        <p:spPr bwMode="auto">
          <a:xfrm>
            <a:off x="5219700" y="1628775"/>
            <a:ext cx="4318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" action="ppaction://noaction"/>
              </a:rPr>
              <a:t>Xihõ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98" name="Rectangle 30"/>
          <p:cNvSpPr>
            <a:spLocks noRot="1" noChangeArrowheads="1"/>
          </p:cNvSpPr>
          <p:nvPr/>
        </p:nvSpPr>
        <p:spPr bwMode="auto">
          <a:xfrm>
            <a:off x="5508625" y="1557338"/>
            <a:ext cx="503238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" action="ppaction://noaction"/>
              </a:rPr>
              <a:t>Hoaxi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99" name="Rectangle 31"/>
          <p:cNvSpPr>
            <a:spLocks noRot="1" noChangeArrowheads="1"/>
          </p:cNvSpPr>
          <p:nvPr/>
        </p:nvSpPr>
        <p:spPr bwMode="auto">
          <a:xfrm>
            <a:off x="3203575" y="4076700"/>
            <a:ext cx="792163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" action="ppaction://noaction"/>
              </a:rPr>
              <a:t>Cachoeiras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00" name="Rectangle 32"/>
          <p:cNvSpPr>
            <a:spLocks noRot="1" noChangeArrowheads="1"/>
          </p:cNvSpPr>
          <p:nvPr/>
        </p:nvSpPr>
        <p:spPr bwMode="auto">
          <a:xfrm>
            <a:off x="8351838" y="2924175"/>
            <a:ext cx="7921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Ajuricaba</a:t>
            </a:r>
          </a:p>
        </p:txBody>
      </p:sp>
      <p:sp>
        <p:nvSpPr>
          <p:cNvPr id="7202" name="Rectangle 34"/>
          <p:cNvSpPr>
            <a:spLocks noRot="1" noChangeArrowheads="1"/>
          </p:cNvSpPr>
          <p:nvPr/>
        </p:nvSpPr>
        <p:spPr bwMode="auto">
          <a:xfrm>
            <a:off x="5724525" y="1341438"/>
            <a:ext cx="503238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" action="ppaction://noaction"/>
              </a:rPr>
              <a:t>Aracá</a:t>
            </a:r>
            <a:endParaRPr lang="pt-BR" sz="7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o novo_amazonas cópi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463" y="1989138"/>
            <a:ext cx="6840537" cy="4651375"/>
          </a:xfrm>
          <a:prstGeom prst="rect">
            <a:avLst/>
          </a:prstGeom>
          <a:noFill/>
        </p:spPr>
      </p:pic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4787900" cy="4392613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</a:pPr>
            <a:r>
              <a:rPr lang="pt-BR">
                <a:latin typeface="Footlight MT Light" pitchFamily="18" charset="0"/>
              </a:rPr>
              <a:t>A Secoya chegou em  1990 através da ação voluntária de profissionais da área de saúde, sensibilizados com a situação vivida pelos Yanomami do Rio Marauiá, principalmente no combate a tuberculose e malária.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119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O povo Yanomami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sz="2800" dirty="0"/>
              <a:t>No Brasil : 		29'000 pessoas (AM e RR)	</a:t>
            </a:r>
          </a:p>
          <a:p>
            <a:pPr>
              <a:buNone/>
            </a:pPr>
            <a:r>
              <a:rPr lang="pt-BR" sz="2800" dirty="0"/>
              <a:t>Venezuela:		19.500 pessoas</a:t>
            </a:r>
          </a:p>
          <a:p>
            <a:pPr>
              <a:buNone/>
            </a:pPr>
            <a:r>
              <a:rPr lang="pt-BR" sz="2800" dirty="0"/>
              <a:t>Território: 		9’419’108 hectares  - 350 aldeias</a:t>
            </a:r>
          </a:p>
          <a:p>
            <a:pPr>
              <a:buNone/>
            </a:pPr>
            <a:r>
              <a:rPr lang="pt-BR" sz="2800" dirty="0"/>
              <a:t>Primeiros contatos nos anos 1960.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image18.jpg" descr="Festa de Abertura da Assembleia2.JPG"/>
          <p:cNvPicPr/>
          <p:nvPr/>
        </p:nvPicPr>
        <p:blipFill>
          <a:blip r:embed="rId2" cstate="print"/>
          <a:srcRect r="9367"/>
          <a:stretch>
            <a:fillRect/>
          </a:stretch>
        </p:blipFill>
        <p:spPr>
          <a:xfrm>
            <a:off x="500034" y="4214818"/>
            <a:ext cx="2684145" cy="1800225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  <p:pic>
        <p:nvPicPr>
          <p:cNvPr id="5" name="image07.jpg" descr="INDIENNE TRANSPORTE BANANES"/>
          <p:cNvPicPr/>
          <p:nvPr/>
        </p:nvPicPr>
        <p:blipFill>
          <a:blip r:embed="rId3" cstate="print"/>
          <a:srcRect r="15005"/>
          <a:stretch>
            <a:fillRect/>
          </a:stretch>
        </p:blipFill>
        <p:spPr>
          <a:xfrm>
            <a:off x="3428992" y="4071942"/>
            <a:ext cx="2412365" cy="2066925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  <p:pic>
        <p:nvPicPr>
          <p:cNvPr id="6" name="Imagem 5" descr="yano_XABON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214818"/>
            <a:ext cx="2621402" cy="175458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43519F-31F6-4053-8593-A710C426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PROGRAMAS INSTITUCIONAIS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9B19AC7C-1CBC-411E-B6AA-4D996A639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46237"/>
            <a:ext cx="8784976" cy="452628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pt-BR" sz="4400" dirty="0"/>
              <a:t>Educação escolar </a:t>
            </a:r>
          </a:p>
          <a:p>
            <a:pPr marL="0" indent="0">
              <a:buNone/>
            </a:pPr>
            <a:r>
              <a:rPr lang="pt-BR" sz="4400" dirty="0"/>
              <a:t>    diferenciada; </a:t>
            </a:r>
          </a:p>
          <a:p>
            <a:pPr marL="0" indent="0">
              <a:buNone/>
            </a:pPr>
            <a:r>
              <a:rPr lang="pt-BR" sz="4400" dirty="0"/>
              <a:t>2. Apoio ao processo organizativo  </a:t>
            </a:r>
          </a:p>
          <a:p>
            <a:pPr marL="0" indent="0">
              <a:buNone/>
            </a:pPr>
            <a:r>
              <a:rPr lang="pt-BR" sz="4400" dirty="0"/>
              <a:t>    Yanomami;</a:t>
            </a:r>
          </a:p>
          <a:p>
            <a:pPr marL="0" indent="0">
              <a:buNone/>
            </a:pPr>
            <a:r>
              <a:rPr lang="pt-BR" sz="4400" dirty="0"/>
              <a:t>3. Educação em saúde.</a:t>
            </a:r>
          </a:p>
        </p:txBody>
      </p:sp>
    </p:spTree>
    <p:extLst>
      <p:ext uri="{BB962C8B-B14F-4D97-AF65-F5344CB8AC3E}">
        <p14:creationId xmlns:p14="http://schemas.microsoft.com/office/powerpoint/2010/main" val="3163154908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8FA436-FF9A-4750-9111-1E297C55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Apoio ao processo organizativo  Yanomami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2E2A9ABB-AB91-4101-B566-296D7EECA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Capacitação de multiplicadores interculturais yanomami; </a:t>
            </a:r>
          </a:p>
          <a:p>
            <a:r>
              <a:rPr lang="pt-BR" dirty="0"/>
              <a:t>Capacitação técnica (gestão; matemática e português; informática; vigilância territorial; legislação – deveres e direitos);</a:t>
            </a:r>
          </a:p>
          <a:p>
            <a:r>
              <a:rPr lang="pt-BR" dirty="0"/>
              <a:t>Articulação com o movimento indígena e sodiedade civil; </a:t>
            </a:r>
          </a:p>
          <a:p>
            <a:r>
              <a:rPr lang="pt-BR" dirty="0"/>
              <a:t>Parcerias diversas.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7171467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Personnalisé 7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9D9AB"/>
      </a:accent1>
      <a:accent2>
        <a:srgbClr val="CBA092"/>
      </a:accent2>
      <a:accent3>
        <a:srgbClr val="7B4B3A"/>
      </a:accent3>
      <a:accent4>
        <a:srgbClr val="C00000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2511</TotalTime>
  <Words>945</Words>
  <Application>Microsoft Office PowerPoint</Application>
  <PresentationFormat>Apresentação na tela (4:3)</PresentationFormat>
  <Paragraphs>189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7" baseType="lpstr">
      <vt:lpstr>Fonderie</vt:lpstr>
      <vt:lpstr>Apresentação</vt:lpstr>
      <vt:lpstr>SECOYA - AFLORA </vt:lpstr>
      <vt:lpstr>Missão da Secoya</vt:lpstr>
      <vt:lpstr>Terra Indígena Yanomami</vt:lpstr>
      <vt:lpstr>  Área de atuação da Secoya no Amazonas </vt:lpstr>
      <vt:lpstr>Apresentação do PowerPoint</vt:lpstr>
      <vt:lpstr>O povo Yanomami</vt:lpstr>
      <vt:lpstr>PROGRAMAS INSTITUCIONAIS </vt:lpstr>
      <vt:lpstr>Apoio ao processo organizativo  Yanomami</vt:lpstr>
      <vt:lpstr>Apresentação do PowerPoint</vt:lpstr>
      <vt:lpstr>Luta por direitos  específicos e de cidadania </vt:lpstr>
      <vt:lpstr>Apresentação do PowerPoint</vt:lpstr>
      <vt:lpstr>EDUCAÇÃO EM SAÚDE </vt:lpstr>
      <vt:lpstr>Objetivos e resultados esperados</vt:lpstr>
      <vt:lpstr>Capacitação de AIS e de AISAN</vt:lpstr>
      <vt:lpstr>Projeto: Acesso a água potável </vt:lpstr>
      <vt:lpstr>Programa Educação Escolar Diferenciada:  </vt:lpstr>
      <vt:lpstr>Apresentação do PowerPoint</vt:lpstr>
      <vt:lpstr>O contexto do ensino </vt:lpstr>
      <vt:lpstr>A filosofia da educação diferenciada  </vt:lpstr>
      <vt:lpstr>Valorização dos saberes tradicionais </vt:lpstr>
      <vt:lpstr>Organização da escola Yanomami</vt:lpstr>
      <vt:lpstr>Contexto da Educação diferenciada </vt:lpstr>
      <vt:lpstr>Apresentação do PowerPoint</vt:lpstr>
      <vt:lpstr>Apresentação do PowerPoint</vt:lpstr>
      <vt:lpstr>Apresentação do PowerPoint</vt:lpstr>
      <vt:lpstr>Formação de professores para o Magistério Intercultural Yanomami</vt:lpstr>
      <vt:lpstr>I formação para o Magistério organizado pela Secoyaomami</vt:lpstr>
      <vt:lpstr>Disciplinas ministradas</vt:lpstr>
      <vt:lpstr>Apresentação do PowerPoint</vt:lpstr>
      <vt:lpstr>Apresentação do PowerPoint</vt:lpstr>
      <vt:lpstr>Apresentação do PowerPoint</vt:lpstr>
      <vt:lpstr>Termo  de Coperação  Seduc x Secoya-Aflora </vt:lpstr>
      <vt:lpstr>Apresentação do PowerPoint</vt:lpstr>
      <vt:lpstr>Componentes da Cooperação</vt:lpstr>
      <vt:lpstr>Obrigado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Situação da desnutrição infantil na região do Rio Marauiá</dc:title>
  <dc:creator>sylvie</dc:creator>
  <cp:lastModifiedBy>User</cp:lastModifiedBy>
  <cp:revision>102</cp:revision>
  <dcterms:created xsi:type="dcterms:W3CDTF">2014-05-26T19:12:16Z</dcterms:created>
  <dcterms:modified xsi:type="dcterms:W3CDTF">2022-04-22T19:48:18Z</dcterms:modified>
</cp:coreProperties>
</file>